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</p:sldIdLst>
  <p:sldSz cy="6858000" cx="9144000"/>
  <p:notesSz cx="6858000" cy="9144000"/>
  <p:embeddedFontLst>
    <p:embeddedFont>
      <p:font typeface="Merriweather Sans"/>
      <p:regular r:id="rId53"/>
      <p:bold r:id="rId54"/>
      <p:italic r:id="rId55"/>
      <p:boldItalic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57" roundtripDataSignature="AMtx7mimjarP8q0AQ2fRXgyQtr7lekUI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font" Target="fonts/MerriweatherSans-regular.fntdata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font" Target="fonts/MerriweatherSans-italic.fntdata"/><Relationship Id="rId10" Type="http://schemas.openxmlformats.org/officeDocument/2006/relationships/slide" Target="slides/slide6.xml"/><Relationship Id="rId54" Type="http://schemas.openxmlformats.org/officeDocument/2006/relationships/font" Target="fonts/MerriweatherSans-bold.fntdata"/><Relationship Id="rId13" Type="http://schemas.openxmlformats.org/officeDocument/2006/relationships/slide" Target="slides/slide9.xml"/><Relationship Id="rId57" Type="http://customschemas.google.com/relationships/presentationmetadata" Target="metadata"/><Relationship Id="rId12" Type="http://schemas.openxmlformats.org/officeDocument/2006/relationships/slide" Target="slides/slide8.xml"/><Relationship Id="rId56" Type="http://schemas.openxmlformats.org/officeDocument/2006/relationships/font" Target="fonts/MerriweatherSans-bold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0"/>
          <p:cNvSpPr txBox="1"/>
          <p:nvPr>
            <p:ph type="title"/>
          </p:nvPr>
        </p:nvSpPr>
        <p:spPr>
          <a:xfrm>
            <a:off x="685800" y="1828800"/>
            <a:ext cx="7772400" cy="20574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1" name="Google Shape;11;p50"/>
          <p:cNvSpPr txBox="1"/>
          <p:nvPr>
            <p:ph idx="1" type="body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Font typeface="Noto Sans Symbols"/>
              <a:buNone/>
              <a:defRPr/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Noto Sans Symbols"/>
              <a:buNone/>
              <a:defRPr/>
            </a:lvl2pPr>
            <a:lvl3pPr indent="-228600" lvl="2" marL="1371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Noto Sans Symbols"/>
              <a:buNone/>
              <a:defRPr/>
            </a:lvl3pPr>
            <a:lvl4pPr indent="-228600" lvl="3" marL="18288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Noto Sans Symbols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Noto Sans Symbols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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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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"/>
              <a:defRPr/>
            </a:lvl9pPr>
          </a:lstStyle>
          <a:p/>
        </p:txBody>
      </p:sp>
      <p:sp>
        <p:nvSpPr>
          <p:cNvPr id="12" name="Google Shape;12;p50"/>
          <p:cNvSpPr txBox="1"/>
          <p:nvPr>
            <p:ph idx="12" type="sldNum"/>
          </p:nvPr>
        </p:nvSpPr>
        <p:spPr>
          <a:xfrm>
            <a:off x="7335515" y="6248400"/>
            <a:ext cx="340370" cy="3175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umns">
  <p:cSld name="Columns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1"/>
          <p:cNvSpPr txBox="1"/>
          <p:nvPr>
            <p:ph type="title"/>
          </p:nvPr>
        </p:nvSpPr>
        <p:spPr>
          <a:xfrm>
            <a:off x="685800" y="381000"/>
            <a:ext cx="7772400" cy="16002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5" name="Google Shape;15;p51"/>
          <p:cNvSpPr txBox="1"/>
          <p:nvPr>
            <p:ph idx="1" type="body"/>
          </p:nvPr>
        </p:nvSpPr>
        <p:spPr>
          <a:xfrm>
            <a:off x="685800" y="1981200"/>
            <a:ext cx="7772400" cy="48768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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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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"/>
              <a:defRPr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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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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"/>
              <a:defRPr/>
            </a:lvl9pPr>
          </a:lstStyle>
          <a:p/>
        </p:txBody>
      </p:sp>
      <p:sp>
        <p:nvSpPr>
          <p:cNvPr id="16" name="Google Shape;16;p51"/>
          <p:cNvSpPr txBox="1"/>
          <p:nvPr>
            <p:ph idx="12" type="sldNum"/>
          </p:nvPr>
        </p:nvSpPr>
        <p:spPr>
          <a:xfrm>
            <a:off x="7335515" y="6248400"/>
            <a:ext cx="340370" cy="3175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umns - No Graphics">
  <p:cSld name="Columns - No Graphic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2"/>
          <p:cNvSpPr txBox="1"/>
          <p:nvPr>
            <p:ph type="title"/>
          </p:nvPr>
        </p:nvSpPr>
        <p:spPr>
          <a:xfrm>
            <a:off x="685800" y="381000"/>
            <a:ext cx="7772400" cy="16002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9" name="Google Shape;19;p52"/>
          <p:cNvSpPr txBox="1"/>
          <p:nvPr>
            <p:ph idx="1" type="body"/>
          </p:nvPr>
        </p:nvSpPr>
        <p:spPr>
          <a:xfrm>
            <a:off x="685800" y="1981200"/>
            <a:ext cx="7772400" cy="48768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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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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"/>
              <a:defRPr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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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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"/>
              <a:defRPr/>
            </a:lvl9pPr>
          </a:lstStyle>
          <a:p/>
        </p:txBody>
      </p:sp>
      <p:sp>
        <p:nvSpPr>
          <p:cNvPr id="20" name="Google Shape;20;p52"/>
          <p:cNvSpPr txBox="1"/>
          <p:nvPr>
            <p:ph idx="12" type="sldNum"/>
          </p:nvPr>
        </p:nvSpPr>
        <p:spPr>
          <a:xfrm>
            <a:off x="4345334" y="6388100"/>
            <a:ext cx="453332" cy="44722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9"/>
          <p:cNvSpPr txBox="1"/>
          <p:nvPr>
            <p:ph type="title"/>
          </p:nvPr>
        </p:nvSpPr>
        <p:spPr>
          <a:xfrm>
            <a:off x="685800" y="381000"/>
            <a:ext cx="7772400" cy="16002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>
            <a:lvl1pPr lvl="0" marR="4063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Verdana"/>
              <a:buNone/>
              <a:defRPr b="0" i="0" sz="4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4063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Verdana"/>
              <a:buNone/>
              <a:defRPr b="0" i="0" sz="4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4063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Verdana"/>
              <a:buNone/>
              <a:defRPr b="0" i="0" sz="4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4063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Verdana"/>
              <a:buNone/>
              <a:defRPr b="0" i="0" sz="4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4063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Verdana"/>
              <a:buNone/>
              <a:defRPr b="0" i="0" sz="4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4063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Verdana"/>
              <a:buNone/>
              <a:defRPr b="0" i="0" sz="4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4063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Verdana"/>
              <a:buNone/>
              <a:defRPr b="0" i="0" sz="4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4063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Verdana"/>
              <a:buNone/>
              <a:defRPr b="0" i="0" sz="4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4063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Verdana"/>
              <a:buNone/>
              <a:defRPr b="0" i="0" sz="4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" name="Google Shape;7;p49"/>
          <p:cNvSpPr txBox="1"/>
          <p:nvPr>
            <p:ph idx="1" type="body"/>
          </p:nvPr>
        </p:nvSpPr>
        <p:spPr>
          <a:xfrm>
            <a:off x="685800" y="1981200"/>
            <a:ext cx="7772400" cy="48768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>
            <a:lvl1pPr indent="-431800" lvl="0" marL="457200" marR="40639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C79"/>
              </a:buClr>
              <a:buSzPts val="3200"/>
              <a:buFont typeface="Verdana"/>
              <a:buChar char=""/>
              <a:defRPr b="0" i="0" sz="3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40639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4FB79"/>
              </a:buClr>
              <a:buSzPts val="2800"/>
              <a:buFont typeface="Verdana"/>
              <a:buChar char=""/>
              <a:defRPr b="0" i="0" sz="28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40639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C79"/>
              </a:buClr>
              <a:buSzPts val="2400"/>
              <a:buFont typeface="Verdana"/>
              <a:buChar char=""/>
              <a:defRPr b="0" i="0" sz="2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55600" lvl="3" marL="1828800" marR="40639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4FB79"/>
              </a:buClr>
              <a:buSzPts val="2000"/>
              <a:buFont typeface="Verdana"/>
              <a:buChar char=""/>
              <a:defRPr b="0" i="0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5600" lvl="4" marL="2286000" marR="40639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C79"/>
              </a:buClr>
              <a:buSzPts val="2000"/>
              <a:buFont typeface="Verdana"/>
              <a:buChar char=""/>
              <a:defRPr b="0" i="0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431800" lvl="5" marL="2743200" marR="40639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C79"/>
              </a:buClr>
              <a:buSzPts val="3200"/>
              <a:buFont typeface="Verdana"/>
              <a:buChar char=""/>
              <a:defRPr b="0" i="0" sz="3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431800" lvl="6" marL="3200400" marR="40639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C79"/>
              </a:buClr>
              <a:buSzPts val="3200"/>
              <a:buFont typeface="Verdana"/>
              <a:buChar char=""/>
              <a:defRPr b="0" i="0" sz="3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431800" lvl="7" marL="3657600" marR="40639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C79"/>
              </a:buClr>
              <a:buSzPts val="3200"/>
              <a:buFont typeface="Verdana"/>
              <a:buChar char=""/>
              <a:defRPr b="0" i="0" sz="3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431800" lvl="8" marL="4114800" marR="40639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C79"/>
              </a:buClr>
              <a:buSzPts val="3200"/>
              <a:buFont typeface="Verdana"/>
              <a:buChar char=""/>
              <a:defRPr b="0" i="0" sz="3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" name="Google Shape;8;p49"/>
          <p:cNvSpPr txBox="1"/>
          <p:nvPr>
            <p:ph idx="12" type="sldNum"/>
          </p:nvPr>
        </p:nvSpPr>
        <p:spPr>
          <a:xfrm>
            <a:off x="7335515" y="6248400"/>
            <a:ext cx="340370" cy="3175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  <a:defRPr b="0" i="0" sz="1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  <a:defRPr b="0" i="0" sz="1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  <a:defRPr b="0" i="0" sz="1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  <a:defRPr b="0" i="0" sz="1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  <a:defRPr b="0" i="0" sz="1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  <a:defRPr b="0" i="0" sz="1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  <a:defRPr b="0" i="0" sz="1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  <a:defRPr b="0" i="0" sz="1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  <a:defRPr b="0" i="0" sz="1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5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6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"/>
          <p:cNvSpPr txBox="1"/>
          <p:nvPr>
            <p:ph type="title"/>
          </p:nvPr>
        </p:nvSpPr>
        <p:spPr>
          <a:xfrm>
            <a:off x="685800" y="1828800"/>
            <a:ext cx="7772400" cy="20574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4063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Verdana"/>
              <a:buNone/>
            </a:pPr>
            <a:r>
              <a:rPr b="1" lang="en-US" sz="5400"/>
              <a:t>El Espíritu Santo</a:t>
            </a:r>
            <a:r>
              <a:rPr b="0" i="0" lang="en-US" sz="4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</p:txBody>
      </p:sp>
      <p:sp>
        <p:nvSpPr>
          <p:cNvPr id="26" name="Google Shape;26;p1"/>
          <p:cNvSpPr txBox="1"/>
          <p:nvPr>
            <p:ph idx="1" type="body"/>
          </p:nvPr>
        </p:nvSpPr>
        <p:spPr>
          <a:xfrm>
            <a:off x="1371600" y="3886200"/>
            <a:ext cx="6400800" cy="8355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40639" marR="4063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C79"/>
              </a:buClr>
              <a:buSzPts val="3600"/>
              <a:buFont typeface="Noto Sans Symbols"/>
              <a:buNone/>
            </a:pPr>
            <a:r>
              <a:rPr b="1" lang="en-US" sz="3600"/>
              <a:t>Como una Paloma.</a:t>
            </a:r>
            <a:endParaRPr b="1"/>
          </a:p>
        </p:txBody>
      </p:sp>
      <p:pic>
        <p:nvPicPr>
          <p:cNvPr descr="duif-1.png" id="27" name="Google Shape;27;p1"/>
          <p:cNvPicPr preferRelativeResize="0"/>
          <p:nvPr/>
        </p:nvPicPr>
        <p:blipFill rotWithShape="1">
          <a:blip r:embed="rId3">
            <a:alphaModFix/>
          </a:blip>
          <a:srcRect b="14400" l="0" r="0" t="-14400"/>
          <a:stretch/>
        </p:blipFill>
        <p:spPr>
          <a:xfrm>
            <a:off x="3524300" y="887675"/>
            <a:ext cx="16764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"/>
          <p:cNvSpPr txBox="1"/>
          <p:nvPr/>
        </p:nvSpPr>
        <p:spPr>
          <a:xfrm>
            <a:off x="1239950" y="5833500"/>
            <a:ext cx="63039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(Con anotaciones de Hiske Engels)</a:t>
            </a:r>
            <a:endParaRPr b="1"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" name="Google Shape;29;p1"/>
          <p:cNvSpPr txBox="1"/>
          <p:nvPr/>
        </p:nvSpPr>
        <p:spPr>
          <a:xfrm>
            <a:off x="2197025" y="4721700"/>
            <a:ext cx="45270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Por: A.B. Simpson</a:t>
            </a:r>
            <a:endParaRPr b="1" sz="3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 txBox="1"/>
          <p:nvPr>
            <p:ph idx="1" type="body"/>
          </p:nvPr>
        </p:nvSpPr>
        <p:spPr>
          <a:xfrm>
            <a:off x="762000" y="685800"/>
            <a:ext cx="7772400" cy="52197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42900" lvl="0" marL="3835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 sz="2800"/>
              <a:t>3.Hay también una tercera etapa, cuando por fin la paloma sale del arca, para no regresar, sino hace el mundo su lugar y residencia.</a:t>
            </a:r>
            <a:endParaRPr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t/>
            </a:r>
            <a:endParaRPr sz="2800"/>
          </a:p>
          <a:p>
            <a:pPr indent="-300037" lvl="0" marL="340677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Verdana"/>
              <a:buChar char=""/>
            </a:pPr>
            <a:r>
              <a:rPr lang="en-US" sz="2800"/>
              <a:t>La santa Paloma de Dios hace su nido en medio de las moradas de los hombres.</a:t>
            </a:r>
            <a:endParaRPr/>
          </a:p>
          <a:p>
            <a:pPr indent="-122236" lvl="0" marL="340677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Verdana"/>
              <a:buNone/>
            </a:pPr>
            <a:r>
              <a:t/>
            </a:r>
            <a:endParaRPr sz="2800"/>
          </a:p>
          <a:p>
            <a:pPr indent="-300037" lvl="0" marL="340677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Verdana"/>
              <a:buChar char=""/>
            </a:pPr>
            <a:r>
              <a:rPr lang="en-US" sz="2800"/>
              <a:t>Esta es la tercera etapa actual de la obra del Espíritu Santo.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/>
          <p:nvPr>
            <p:ph idx="1" type="body"/>
          </p:nvPr>
        </p:nvSpPr>
        <p:spPr>
          <a:xfrm>
            <a:off x="762000" y="914400"/>
            <a:ext cx="7772400" cy="59563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42900" lvl="0" marL="3835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Durante el ministerio de Cristo sobre esta tierra, el Espíritu moró en El, y no en los hombres. </a:t>
            </a:r>
            <a:endParaRPr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t/>
            </a:r>
            <a:endParaRPr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 Jesús dijo a sus discípulos: “Morará en vosotros”.</a:t>
            </a:r>
            <a:endParaRPr/>
          </a:p>
          <a:p>
            <a:pPr indent="-1397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None/>
            </a:pPr>
            <a:r>
              <a:t/>
            </a:r>
            <a:endParaRPr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Jesús mandó al Espíritu Santo, y el Espíritu Santo no mora solo en el cielo, sino en el corazón del creyente, y en el seno de la Iglesia.</a:t>
            </a:r>
            <a:endParaRPr/>
          </a:p>
        </p:txBody>
      </p:sp>
      <p:pic>
        <p:nvPicPr>
          <p:cNvPr descr="image.pdf" id="87" name="Google Shape;87;p11"/>
          <p:cNvPicPr preferRelativeResize="0"/>
          <p:nvPr/>
        </p:nvPicPr>
        <p:blipFill rotWithShape="1">
          <a:blip r:embed="rId3">
            <a:alphaModFix amt="35000"/>
          </a:blip>
          <a:srcRect b="0" l="0" r="0" t="0"/>
          <a:stretch/>
        </p:blipFill>
        <p:spPr>
          <a:xfrm>
            <a:off x="7092950" y="2708275"/>
            <a:ext cx="1582738" cy="1300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/>
          <p:nvPr>
            <p:ph idx="1" type="body"/>
          </p:nvPr>
        </p:nvSpPr>
        <p:spPr>
          <a:xfrm>
            <a:off x="762000" y="9144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00037" lvl="0" marL="34067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Verdana"/>
              <a:buChar char=""/>
            </a:pPr>
            <a:r>
              <a:rPr lang="en-US" sz="2800"/>
              <a:t>Su morada ahora está en esta tierra, sufriendo por el pecado de la humanidad .</a:t>
            </a:r>
            <a:endParaRPr/>
          </a:p>
          <a:p>
            <a:pPr indent="-122236" lvl="0" marL="340677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Verdana"/>
              <a:buNone/>
            </a:pPr>
            <a:r>
              <a:t/>
            </a:r>
            <a:endParaRPr sz="2800"/>
          </a:p>
          <a:p>
            <a:pPr indent="-300037" lvl="0" marL="340677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Verdana"/>
              <a:buChar char=""/>
            </a:pPr>
            <a:r>
              <a:rPr lang="en-US" sz="2800"/>
              <a:t>El Espíritu Santo está obrando en la Iglesia.</a:t>
            </a:r>
            <a:endParaRPr/>
          </a:p>
          <a:p>
            <a:pPr indent="-122236" lvl="0" marL="340677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Verdana"/>
              <a:buNone/>
            </a:pPr>
            <a:r>
              <a:t/>
            </a:r>
            <a:endParaRPr sz="2800"/>
          </a:p>
          <a:p>
            <a:pPr indent="-300037" lvl="0" marL="340677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Verdana"/>
              <a:buChar char=""/>
            </a:pPr>
            <a:r>
              <a:rPr lang="en-US" sz="2800"/>
              <a:t>Está preparando su nido entre nosotros</a:t>
            </a:r>
            <a:r>
              <a:rPr lang="en-US" sz="2400"/>
              <a:t>.</a:t>
            </a:r>
            <a:endParaRPr/>
          </a:p>
        </p:txBody>
      </p:sp>
      <p:pic>
        <p:nvPicPr>
          <p:cNvPr descr="image.pdf" id="93" name="Google Shape;9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3200" y="5334000"/>
            <a:ext cx="2057400" cy="1255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/>
          <p:nvPr>
            <p:ph idx="1" type="body"/>
          </p:nvPr>
        </p:nvSpPr>
        <p:spPr>
          <a:xfrm>
            <a:off x="685800" y="736600"/>
            <a:ext cx="7772400" cy="53721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42900" lvl="0" marL="38354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 Quiere unirnos en amor puro y sincero.</a:t>
            </a:r>
            <a:endParaRPr/>
          </a:p>
          <a:p>
            <a:pPr indent="-139700" lvl="0" marL="38354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None/>
            </a:pPr>
            <a:r>
              <a:t/>
            </a:r>
            <a:endParaRPr/>
          </a:p>
          <a:p>
            <a:pPr indent="-342900" lvl="0" marL="38354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Quiere que quitemos todas las barreras entre nosotros.</a:t>
            </a:r>
            <a:endParaRPr/>
          </a:p>
          <a:p>
            <a:pPr indent="-139700" lvl="0" marL="38354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None/>
            </a:pPr>
            <a:r>
              <a:t/>
            </a:r>
            <a:endParaRPr/>
          </a:p>
          <a:p>
            <a:pPr indent="-342900" lvl="0" marL="38354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Quiere construir su nido en la Iglesia, pero el problema es que nosotros no queremos sujetarnos a El.</a:t>
            </a:r>
            <a:r>
              <a:rPr lang="en-US" sz="2800"/>
              <a:t>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>
            <p:ph idx="1" type="body"/>
          </p:nvPr>
        </p:nvSpPr>
        <p:spPr>
          <a:xfrm>
            <a:off x="762000" y="1066800"/>
            <a:ext cx="7772400" cy="47244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42900" lvl="0" marL="3835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Noto Sans Symbols"/>
              <a:buNone/>
            </a:pPr>
            <a:r>
              <a:rPr lang="en-US" sz="3000">
                <a:solidFill>
                  <a:srgbClr val="FF4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>
                <a:solidFill>
                  <a:srgbClr val="FF4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 la Divina Trinidad observamos</a:t>
            </a:r>
            <a:r>
              <a:rPr lang="en-US" sz="3800">
                <a:solidFill>
                  <a:srgbClr val="FF4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3800">
              <a:solidFill>
                <a:srgbClr val="FF4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800"/>
              <a:buFont typeface="Noto Sans Symbols"/>
              <a:buNone/>
            </a:pPr>
            <a:r>
              <a:t/>
            </a:r>
            <a:endParaRPr sz="3800">
              <a:solidFill>
                <a:srgbClr val="FF4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1468" lvl="0" marL="362108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000"/>
              <a:buFont typeface="Times New Roman"/>
              <a:buChar char="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- Paternidad, esto se encuentra en Dios el Padre.</a:t>
            </a:r>
            <a:endParaRPr/>
          </a:p>
          <a:p>
            <a:pPr indent="-130968" lvl="0" marL="362108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000"/>
              <a:buFont typeface="Times New Roman"/>
              <a:buNone/>
            </a:pPr>
            <a:r>
              <a:t/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1468" lvl="0" marL="362108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000"/>
              <a:buFont typeface="Times New Roman"/>
              <a:buChar char="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- Maternidad, que se encuentra en el Espíritu Santo.  (Pues nosotros nacimos del espíritu).</a:t>
            </a:r>
            <a:endParaRPr/>
          </a:p>
          <a:p>
            <a:pPr indent="-342900" lvl="0" marL="38354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000"/>
              <a:buFont typeface="Noto Sans Symbols"/>
              <a:buNone/>
            </a:pPr>
            <a:r>
              <a:t/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1468" lvl="0" marL="362108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000"/>
              <a:buFont typeface="Times New Roman"/>
              <a:buChar char="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- Fraternidad, el Hijo de Dios es nuestro hermano ( y nuestro futuro esposo)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/>
          <p:nvPr>
            <p:ph idx="1" type="body"/>
          </p:nvPr>
        </p:nvSpPr>
        <p:spPr>
          <a:xfrm>
            <a:off x="762000" y="381000"/>
            <a:ext cx="7772400" cy="60072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85761" lvl="0" marL="42640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imes New Roman"/>
              <a:buChar char=""/>
            </a:pPr>
            <a:r>
              <a:rPr b="1" lang="en-US" sz="3600">
                <a:latin typeface="Times New Roman"/>
                <a:ea typeface="Times New Roman"/>
                <a:cs typeface="Times New Roman"/>
                <a:sym typeface="Times New Roman"/>
              </a:rPr>
              <a:t>A.</a:t>
            </a: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  A veces sentimos la necesidad de contar con el apoyo y el amor de un padre. 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Font typeface="Noto Sans Symbols"/>
              <a:buNone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	- Dios es nuestro Padre.</a:t>
            </a:r>
            <a:endParaRPr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Font typeface="Noto Sans Symbols"/>
              <a:buNone/>
            </a:pPr>
            <a:r>
              <a:t/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5761" lvl="0" marL="426401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Font typeface="Times New Roman"/>
              <a:buChar char=""/>
            </a:pPr>
            <a:r>
              <a:rPr b="1" lang="en-US" sz="3600">
                <a:latin typeface="Times New Roman"/>
                <a:ea typeface="Times New Roman"/>
                <a:cs typeface="Times New Roman"/>
                <a:sym typeface="Times New Roman"/>
              </a:rPr>
              <a:t>B.</a:t>
            </a: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 A veces nuestro Espíritu siente la necesidad de amor y consuelo.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Font typeface="Noto Sans Symbols"/>
              <a:buNone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	- El Espíritu nos muestra su comunión, amor y consuelo.  Nacimos del Espíritu y el Espíritu nos da “ el amor materno ” espiritual.</a:t>
            </a:r>
            <a:endParaRPr/>
          </a:p>
        </p:txBody>
      </p:sp>
      <p:pic>
        <p:nvPicPr>
          <p:cNvPr descr="images.jpg" id="109" name="Google Shape;10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1525" y="1433825"/>
            <a:ext cx="1217650" cy="133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>
            <p:ph idx="1" type="body"/>
          </p:nvPr>
        </p:nvSpPr>
        <p:spPr>
          <a:xfrm>
            <a:off x="762000" y="838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85761" lvl="0" marL="42640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imes New Roman"/>
              <a:buChar char=""/>
            </a:pPr>
            <a:r>
              <a:rPr b="1" lang="en-US" sz="3600">
                <a:latin typeface="Times New Roman"/>
                <a:ea typeface="Times New Roman"/>
                <a:cs typeface="Times New Roman"/>
                <a:sym typeface="Times New Roman"/>
              </a:rPr>
              <a:t>C.</a:t>
            </a: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 A veces tenemos la necesidad de un hermano fiel y valiente.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8354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Font typeface="Noto Sans Symbols"/>
              <a:buNone/>
            </a:pPr>
            <a:r>
              <a:t/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8354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Font typeface="Noto Sans Symbols"/>
              <a:buNone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	- Jesús es este amigo y hermano. </a:t>
            </a:r>
            <a:endParaRPr/>
          </a:p>
          <a:p>
            <a:pPr indent="-342900" lvl="0" marL="38354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Font typeface="Noto Sans Symbols"/>
              <a:buNone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	- Hasta nos recibe como su esposa.</a:t>
            </a: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pic>
        <p:nvPicPr>
          <p:cNvPr descr="image.pdf" id="115" name="Google Shape;11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7225" y="4572000"/>
            <a:ext cx="2901950" cy="167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/>
          <p:nvPr>
            <p:ph idx="1" type="body"/>
          </p:nvPr>
        </p:nvSpPr>
        <p:spPr>
          <a:xfrm>
            <a:off x="762000" y="533400"/>
            <a:ext cx="7924800" cy="57912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42900" lvl="0" marL="38354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Noto Sans Symbols"/>
              <a:buNone/>
            </a:pPr>
            <a:r>
              <a:rPr lang="en-US" sz="3600">
                <a:solidFill>
                  <a:srgbClr val="FF2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600">
                <a:solidFill>
                  <a:srgbClr val="FF2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EL ESPÍRITU SANTO OBRA EL NUEVO NACIMIENTO.</a:t>
            </a:r>
            <a:endParaRPr b="1" sz="3600">
              <a:solidFill>
                <a:srgbClr val="FF2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8354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Font typeface="Noto Sans Symbols"/>
              <a:buNone/>
            </a:pPr>
            <a:r>
              <a:t/>
            </a:r>
            <a:endParaRPr b="1" sz="3600">
              <a:solidFill>
                <a:srgbClr val="FF2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5761" lvl="0" marL="426401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Font typeface="Times New Roman"/>
              <a:buChar char=""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- También obra en cuanto a la crianza de sus nuevas criaturas, dando amor y consuelo.</a:t>
            </a:r>
            <a:endParaRPr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Font typeface="Noto Sans Symbols"/>
              <a:buNone/>
            </a:pPr>
            <a:r>
              <a:t/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5761" lvl="0" marL="426401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Font typeface="Times New Roman"/>
              <a:buChar char=""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- En el Nuevo Testamento hay muchas referencias en cuanto a dicha crianza y consuelo.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jerusalem.png" id="125" name="Google Shape;12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9875" y="1635700"/>
            <a:ext cx="4051299" cy="3038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 txBox="1"/>
          <p:nvPr>
            <p:ph idx="1" type="body"/>
          </p:nvPr>
        </p:nvSpPr>
        <p:spPr>
          <a:xfrm>
            <a:off x="685800" y="754025"/>
            <a:ext cx="3810000" cy="61038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85761" lvl="0" marL="42640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imes New Roman"/>
              <a:buChar char=""/>
            </a:pPr>
            <a:r>
              <a:rPr lang="en-US" sz="3600">
                <a:solidFill>
                  <a:srgbClr val="FF2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Vea también:</a:t>
            </a: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8354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Font typeface="Noto Sans Symbols"/>
              <a:buNone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   Isa 66:13  Como aquel a quien su madre consuela, así os consolaré yo a vosotros. En Jerusalén seréis consolados.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>
            <p:ph idx="1" type="body"/>
          </p:nvPr>
        </p:nvSpPr>
        <p:spPr>
          <a:xfrm>
            <a:off x="1066800" y="304800"/>
            <a:ext cx="7772400" cy="65532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42900" lvl="0" marL="38354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Font typeface="Noto Sans Symbols"/>
              <a:buNone/>
            </a:pPr>
            <a:r>
              <a:rPr lang="en-US" sz="4000">
                <a:solidFill>
                  <a:srgbClr val="FF4C00"/>
                </a:solidFill>
              </a:rPr>
              <a:t> </a:t>
            </a:r>
            <a:r>
              <a:rPr b="1" lang="en-US" sz="3600">
                <a:solidFill>
                  <a:srgbClr val="FF4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Espíritu Santo usa a personas como instrumentos para parir a sus pichones.</a:t>
            </a:r>
            <a:endParaRPr b="1" sz="3600">
              <a:solidFill>
                <a:srgbClr val="FF4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5761" lvl="0" marL="426401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Font typeface="Times New Roman"/>
              <a:buChar char=""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Despierta el corazón para orar por los perdidos y por los que pasan por tentaciones. A veces son dolores tan intensos como si fuera un parto.</a:t>
            </a:r>
            <a:endParaRPr/>
          </a:p>
          <a:p>
            <a:pPr indent="-385761" lvl="0" marL="426401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Font typeface="Times New Roman"/>
              <a:buChar char=""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Las personas nacen espiritualmente, tan real y verdaderamente como nuestros hijos materiales y de igual modo se unen a nosotros como los de nuestra carne.</a:t>
            </a:r>
            <a:endParaRPr/>
          </a:p>
        </p:txBody>
      </p:sp>
      <p:pic>
        <p:nvPicPr>
          <p:cNvPr descr="image.pdf" id="132" name="Google Shape;13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0" y="6096000"/>
            <a:ext cx="11430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"/>
          <p:cNvSpPr txBox="1"/>
          <p:nvPr>
            <p:ph idx="1" type="body"/>
          </p:nvPr>
        </p:nvSpPr>
        <p:spPr>
          <a:xfrm>
            <a:off x="762000" y="990600"/>
            <a:ext cx="7772400" cy="47498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00037" lvl="0" marL="34067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Verdana"/>
              <a:buChar char=""/>
            </a:pPr>
            <a:r>
              <a:rPr lang="en-US" sz="2800"/>
              <a:t>“ Y la tierra estaba vacía y desordenada y el Espíritu de Dios se movía sobre la faz de las aguas ”.  (Gén. 1:1).</a:t>
            </a:r>
            <a:endParaRPr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t/>
            </a:r>
            <a:endParaRPr sz="2800"/>
          </a:p>
          <a:p>
            <a:pPr indent="-79375" lvl="0" marL="297815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Verdana"/>
              <a:buNone/>
            </a:pPr>
            <a:r>
              <a:t/>
            </a:r>
            <a:endParaRPr sz="2800"/>
          </a:p>
          <a:p>
            <a:pPr indent="-79375" lvl="0" marL="297815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Verdana"/>
              <a:buNone/>
            </a:pPr>
            <a:r>
              <a:t/>
            </a:r>
            <a:endParaRPr sz="2800"/>
          </a:p>
          <a:p>
            <a:pPr indent="-122237" lvl="0" marL="340677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Verdana"/>
              <a:buNone/>
            </a:pPr>
            <a:r>
              <a:t/>
            </a:r>
            <a:endParaRPr sz="2800"/>
          </a:p>
          <a:p>
            <a:pPr indent="-122236" lvl="0" marL="340677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Verdana"/>
              <a:buNone/>
            </a:pPr>
            <a:r>
              <a:t/>
            </a:r>
            <a:endParaRPr sz="2800"/>
          </a:p>
          <a:p>
            <a:pPr indent="-300037" lvl="0" marL="340677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Verdana"/>
              <a:buChar char=""/>
            </a:pPr>
            <a:r>
              <a:rPr lang="en-US" sz="2800"/>
              <a:t>Es la figura de la madre paloma moviéndose sobre su nido y sus palomitos.</a:t>
            </a:r>
            <a:endParaRPr/>
          </a:p>
        </p:txBody>
      </p:sp>
      <p:pic>
        <p:nvPicPr>
          <p:cNvPr descr="image.pdf" id="35" name="Google Shape;3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4300" y="2698750"/>
            <a:ext cx="1447800" cy="1460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/>
          <p:nvPr>
            <p:ph idx="1" type="body"/>
          </p:nvPr>
        </p:nvSpPr>
        <p:spPr>
          <a:xfrm>
            <a:off x="609600" y="647700"/>
            <a:ext cx="7924800" cy="55626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42900" lvl="0" marL="38354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lang="en-US">
                <a:solidFill>
                  <a:srgbClr val="FF2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>
                <a:solidFill>
                  <a:srgbClr val="FF2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LA FIGURA DE LA PALOMA NOS SUGIERE PAZ</a:t>
            </a: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8354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Times New Roman"/>
              <a:buChar char="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- El Espíritu Santo es un mensajero de paz </a:t>
            </a:r>
            <a:endParaRPr/>
          </a:p>
          <a:p>
            <a:pPr indent="-342900" lvl="0" marL="38354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   con Dios, a través del Señor Jesucristo.</a:t>
            </a:r>
            <a:endParaRPr/>
          </a:p>
          <a:p>
            <a:pPr indent="-139700" lvl="0" marL="38354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Times New Roman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8354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Times New Roman"/>
              <a:buChar char="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- Como contraste tenemos el cuadro del cuervo, intranquilo, símbolo del espíritu maligno e intranquilo, que va de un estado de ánimo a otro, que no encuentra reposo.</a:t>
            </a:r>
            <a:endParaRPr/>
          </a:p>
        </p:txBody>
      </p:sp>
      <p:pic>
        <p:nvPicPr>
          <p:cNvPr descr="image.pdf" id="138" name="Google Shape;13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7200" y="1120775"/>
            <a:ext cx="819150" cy="86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df" id="139" name="Google Shape;13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3575" y="5617225"/>
            <a:ext cx="819150" cy="1023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/>
          <p:nvPr>
            <p:ph idx="1" type="body"/>
          </p:nvPr>
        </p:nvSpPr>
        <p:spPr>
          <a:xfrm>
            <a:off x="762000" y="609600"/>
            <a:ext cx="7772400" cy="60579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42900" lvl="0" marL="38354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lang="en-US">
                <a:solidFill>
                  <a:srgbClr val="FF2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>
                <a:solidFill>
                  <a:srgbClr val="FF2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LA PALOMA ES SÍMBOLO DE LA PUREZA.</a:t>
            </a:r>
            <a:endParaRPr b="1">
              <a:solidFill>
                <a:srgbClr val="FF2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8354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Times New Roman"/>
              <a:buChar char="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El Espíritu Santo es la pureza misma, no puede morar en un corazón impuro.</a:t>
            </a:r>
            <a:endParaRPr/>
          </a:p>
          <a:p>
            <a:pPr indent="-342900" lvl="0" marL="38354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8354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Times New Roman"/>
              <a:buChar char="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Se dijo de la unción: "Sobre carne de hombre no será derramado".  (Ex. 30:22).</a:t>
            </a:r>
            <a:endParaRPr/>
          </a:p>
          <a:p>
            <a:pPr indent="-139700" lvl="0" marL="38354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Times New Roman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8354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Times New Roman"/>
              <a:buChar char="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El Espíritu Santo imparte al corazón una pureza que es en si misma su propia protección.</a:t>
            </a:r>
            <a:endParaRPr/>
          </a:p>
        </p:txBody>
      </p:sp>
      <p:pic>
        <p:nvPicPr>
          <p:cNvPr descr="image.pdf" id="145" name="Google Shape;14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4750" y="685800"/>
            <a:ext cx="1276350" cy="985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>
            <p:ph idx="1" type="body"/>
          </p:nvPr>
        </p:nvSpPr>
        <p:spPr>
          <a:xfrm>
            <a:off x="762000" y="685800"/>
            <a:ext cx="7772400" cy="54102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42900" lvl="0" marL="3835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Times New Roman"/>
              <a:buChar char="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El Espíritu Santo podrá estar rodeado de mal por todas partes, pero se mantiene sin contaminación, absolutamente puro, su naturaleza es santa y divina.</a:t>
            </a:r>
            <a:endParaRPr/>
          </a:p>
          <a:p>
            <a:pPr indent="-139700" lvl="0" marL="38354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Times New Roman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8354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Times New Roman"/>
              <a:buChar char="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No puede mancharse, porque como el plumaje de la paloma, está  protegido por su capa aceitosa, y sale sin mancilla del pozo del fango.</a:t>
            </a:r>
            <a:endParaRPr/>
          </a:p>
        </p:txBody>
      </p:sp>
      <p:pic>
        <p:nvPicPr>
          <p:cNvPr descr="image.pdf" id="151" name="Google Shape;15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6200" y="5367337"/>
            <a:ext cx="2016125" cy="1198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>
            <p:ph idx="1" type="body"/>
          </p:nvPr>
        </p:nvSpPr>
        <p:spPr>
          <a:xfrm>
            <a:off x="762000" y="762000"/>
            <a:ext cx="7772400" cy="54737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42900" lvl="0" marL="38354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>
                <a:solidFill>
                  <a:srgbClr val="FF2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LA PALOMA ES SÍMBOLO DE LA BENIGNIDAD.</a:t>
            </a:r>
            <a:endParaRPr b="1">
              <a:solidFill>
                <a:srgbClr val="FF2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8354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t/>
            </a:r>
            <a:endParaRPr b="1">
              <a:solidFill>
                <a:srgbClr val="FF2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El corazón en que mora el Espíritu Santo siempre se distinguirá por su ternura, humildad, serenidad, mansedumbre y tolerancia.</a:t>
            </a:r>
            <a:endParaRPr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Times New Roman"/>
              <a:buChar char="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El espíritu grosero, sarcástico, los modales bruscos, las palabras hirientes,  todos son fruto de la carne.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/>
          <p:nvPr>
            <p:ph idx="1" type="body"/>
          </p:nvPr>
        </p:nvSpPr>
        <p:spPr>
          <a:xfrm>
            <a:off x="762000" y="1066800"/>
            <a:ext cx="7772400" cy="50292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42900" lvl="0" marL="3835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Times New Roman"/>
              <a:buChar char="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La paloma huye del ruido tumultuoso, del acorralamiento y de todo sentimiento vengativo.</a:t>
            </a:r>
            <a:endParaRPr/>
          </a:p>
          <a:p>
            <a:pPr indent="-1397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Times New Roman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Times New Roman"/>
              <a:buChar char="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Busca refugio en el corazón humilde y en el alma pacífica.</a:t>
            </a:r>
            <a:endParaRPr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Times New Roman"/>
              <a:buChar char="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El fruto del espíritu es amor, paz, paciencia, benignidad, bondad, fe, mansedumbre, templanza.</a:t>
            </a:r>
            <a:endParaRPr/>
          </a:p>
        </p:txBody>
      </p:sp>
      <p:pic>
        <p:nvPicPr>
          <p:cNvPr descr="image.pdf" id="162" name="Google Shape;162;p24"/>
          <p:cNvPicPr preferRelativeResize="0"/>
          <p:nvPr/>
        </p:nvPicPr>
        <p:blipFill rotWithShape="1">
          <a:blip r:embed="rId3">
            <a:alphaModFix amt="32000"/>
          </a:blip>
          <a:srcRect b="0" l="0" r="0" t="0"/>
          <a:stretch/>
        </p:blipFill>
        <p:spPr>
          <a:xfrm>
            <a:off x="7740650" y="1773237"/>
            <a:ext cx="1187450" cy="974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/>
          <p:nvPr>
            <p:ph idx="1" type="body"/>
          </p:nvPr>
        </p:nvSpPr>
        <p:spPr>
          <a:xfrm>
            <a:off x="685800" y="838200"/>
            <a:ext cx="7772400" cy="48768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42900" lvl="0" marL="38354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lang="en-US">
                <a:solidFill>
                  <a:srgbClr val="FF2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>
                <a:solidFill>
                  <a:srgbClr val="FF2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EL ESPÍRITU SANTO ES EL ESPÍRITU DEL AMOR.</a:t>
            </a:r>
            <a:endParaRPr b="1">
              <a:solidFill>
                <a:srgbClr val="FF2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8354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t/>
            </a:r>
            <a:endParaRPr b="1">
              <a:solidFill>
                <a:srgbClr val="FF2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Times New Roman"/>
              <a:buChar char="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Derrama el amor de Dios en nuestros corazones.</a:t>
            </a:r>
            <a:endParaRPr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Times New Roman"/>
              <a:buChar char="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El fruto del Espíritu es amor.</a:t>
            </a:r>
            <a:endParaRPr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Times New Roman"/>
              <a:buChar char="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El tiene muchos que le sirvan; pero lo que quiere es que le amen y reciban su tierno amor.</a:t>
            </a:r>
            <a:endParaRPr/>
          </a:p>
        </p:txBody>
      </p:sp>
      <p:pic>
        <p:nvPicPr>
          <p:cNvPr descr="image.pdf" id="168" name="Google Shape;16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0400" y="3124200"/>
            <a:ext cx="1473200" cy="151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/>
          <p:nvPr>
            <p:ph idx="1" type="body"/>
          </p:nvPr>
        </p:nvSpPr>
        <p:spPr>
          <a:xfrm>
            <a:off x="685800" y="533400"/>
            <a:ext cx="7772400" cy="57785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42900" lvl="0" marL="38354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Font typeface="Noto Sans Symbols"/>
              <a:buNone/>
            </a:pPr>
            <a:r>
              <a:rPr lang="en-US" sz="4000">
                <a:solidFill>
                  <a:srgbClr val="FF4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4000">
                <a:solidFill>
                  <a:srgbClr val="FF4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LUTO DE LA PALOMA</a:t>
            </a:r>
            <a:endParaRPr b="1"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Font typeface="Noto Sans Symbols"/>
              <a:buNone/>
            </a:pPr>
            <a:r>
              <a:t/>
            </a:r>
            <a:endParaRPr b="1"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5761" lvl="0" marL="426401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Font typeface="Times New Roman"/>
              <a:buChar char=""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Es un pájaro que sufre.</a:t>
            </a:r>
            <a:endParaRPr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Font typeface="Noto Sans Symbols"/>
              <a:buNone/>
            </a:pPr>
            <a:r>
              <a:t/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5761" lvl="0" marL="426401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Font typeface="Times New Roman"/>
              <a:buChar char=""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Canta en forma quejumbrosa.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43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Font typeface="Verdana"/>
              <a:buNone/>
            </a:pPr>
            <a:r>
              <a:t/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5761" lvl="0" marL="426401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Font typeface="Times New Roman"/>
              <a:buChar char=""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Expresa más tristeza que otros pájaros.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Font typeface="Noto Sans Symbols"/>
              <a:buNone/>
            </a:pPr>
            <a:r>
              <a:t/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5761" lvl="0" marL="426401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Font typeface="Times New Roman"/>
              <a:buChar char=""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Tiene un tono melancólico. </a:t>
            </a:r>
            <a:endParaRPr/>
          </a:p>
        </p:txBody>
      </p:sp>
      <p:pic>
        <p:nvPicPr>
          <p:cNvPr descr="image.pdf" id="174" name="Google Shape;17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56400" y="1358900"/>
            <a:ext cx="1612900" cy="107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/>
          <p:nvPr>
            <p:ph idx="1" type="body"/>
          </p:nvPr>
        </p:nvSpPr>
        <p:spPr>
          <a:xfrm>
            <a:off x="687387" y="727075"/>
            <a:ext cx="7772401" cy="54102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428625" lvl="0" marL="46926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Font typeface="Times New Roman"/>
              <a:buChar char=""/>
            </a:pP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La paloma solitaria arrulla porque siente la ausencia de su compa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ñ</a:t>
            </a: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ero ausente.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4625" lvl="0" marL="469265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4000"/>
              <a:buFont typeface="Times New Roman"/>
              <a:buNone/>
            </a:pPr>
            <a:r>
              <a:t/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28625" lvl="0" marL="469265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4000"/>
              <a:buFont typeface="Times New Roman"/>
              <a:buChar char=""/>
            </a:pP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Se enluta al ver que sus pichones la dejan.</a:t>
            </a:r>
            <a:endParaRPr/>
          </a:p>
          <a:p>
            <a:pPr indent="-174625" lvl="0" marL="469265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4000"/>
              <a:buFont typeface="Times New Roman"/>
              <a:buNone/>
            </a:pPr>
            <a:r>
              <a:t/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71486" lvl="0" marL="512126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4400"/>
              <a:buFont typeface="Verdana"/>
              <a:buChar char=""/>
            </a:pPr>
            <a:r>
              <a:rPr lang="en-US" sz="4400"/>
              <a:t> </a:t>
            </a: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Vea: Is. 63:10 + Ef. 4:30 + Santiago 4:5.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/>
          <p:nvPr>
            <p:ph idx="1" type="body"/>
          </p:nvPr>
        </p:nvSpPr>
        <p:spPr>
          <a:xfrm>
            <a:off x="685800" y="520700"/>
            <a:ext cx="7772400" cy="58166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42900" lvl="0" marL="3835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Estamos tan ocupados con cosas que nosotros consideramos importantes, que a veces nos olvidamos que los pensamientos de Dios son mucho más elevados que los de nosotros.</a:t>
            </a:r>
            <a:endParaRPr/>
          </a:p>
          <a:p>
            <a:pPr indent="-1397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None/>
            </a:pPr>
            <a:r>
              <a:t/>
            </a:r>
            <a:endParaRPr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El plan del Espíritu Santo es convertir a nuestra Iglesia en su nido, para que pueda criar a sus palomitas y realizar su obra como el lo desea.</a:t>
            </a:r>
            <a:r>
              <a:rPr lang="en-US" sz="2800"/>
              <a:t> 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/>
          <p:nvPr>
            <p:ph idx="1" type="body"/>
          </p:nvPr>
        </p:nvSpPr>
        <p:spPr>
          <a:xfrm>
            <a:off x="762000" y="838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00037" lvl="0" marL="34067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Verdana"/>
              <a:buChar char=""/>
            </a:pPr>
            <a:r>
              <a:rPr lang="en-US" sz="2800"/>
              <a:t>Hay otro problema : La mente que tenemos.</a:t>
            </a:r>
            <a:endParaRPr/>
          </a:p>
          <a:p>
            <a:pPr indent="-122236" lvl="0" marL="340677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Verdana"/>
              <a:buNone/>
            </a:pPr>
            <a:r>
              <a:t/>
            </a:r>
            <a:endParaRPr sz="2800"/>
          </a:p>
          <a:p>
            <a:pPr indent="-300037" lvl="0" marL="340677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Verdana"/>
              <a:buChar char=""/>
            </a:pPr>
            <a:r>
              <a:rPr lang="en-US" sz="2800"/>
              <a:t>La mente del hombre es como un mundo entero, y vive en el mismo cuadro que vemos en Génesis Cáp..... 1</a:t>
            </a:r>
            <a:endParaRPr/>
          </a:p>
          <a:p>
            <a:pPr indent="-122236" lvl="0" marL="340677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Verdana"/>
              <a:buNone/>
            </a:pPr>
            <a:r>
              <a:t/>
            </a:r>
            <a:endParaRPr sz="2800"/>
          </a:p>
          <a:p>
            <a:pPr indent="-300037" lvl="0" marL="340677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Verdana"/>
              <a:buChar char=""/>
            </a:pPr>
            <a:r>
              <a:rPr lang="en-US" sz="2800"/>
              <a:t>La mente humana es “desordenada y vacía”.</a:t>
            </a:r>
            <a:endParaRPr/>
          </a:p>
        </p:txBody>
      </p:sp>
      <p:pic>
        <p:nvPicPr>
          <p:cNvPr descr="image.pdf" id="190" name="Google Shape;19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5400" y="4635500"/>
            <a:ext cx="2406650" cy="200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/>
          <p:nvPr>
            <p:ph idx="1" type="body"/>
          </p:nvPr>
        </p:nvSpPr>
        <p:spPr>
          <a:xfrm>
            <a:off x="762000" y="1295400"/>
            <a:ext cx="7772400" cy="48768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85761" lvl="0" marL="42640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Verdana"/>
              <a:buChar char=""/>
            </a:pPr>
            <a:r>
              <a:rPr lang="en-US" sz="3600"/>
              <a:t>Qué figura tan extraña para un trasfondo tan negro.</a:t>
            </a:r>
            <a:endParaRPr/>
          </a:p>
          <a:p>
            <a:pPr indent="-157161" lvl="0" marL="426401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Font typeface="Verdana"/>
              <a:buNone/>
            </a:pPr>
            <a:r>
              <a:t/>
            </a:r>
            <a:endParaRPr sz="3600"/>
          </a:p>
          <a:p>
            <a:pPr indent="-385761" lvl="0" marL="426401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Font typeface="Verdana"/>
              <a:buChar char=""/>
            </a:pPr>
            <a:r>
              <a:rPr lang="en-US" sz="3600"/>
              <a:t>Todo estaba en caos, desolación, lodo, llamas, un abismo, noche sin estrellas; un reinado de ruina, muerte y desolación.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/>
          <p:nvPr>
            <p:ph idx="1" type="body"/>
          </p:nvPr>
        </p:nvSpPr>
        <p:spPr>
          <a:xfrm>
            <a:off x="762000" y="9906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42900" lvl="0" marL="3835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 Somos caóticos en nuestro mundo de pensamientos.</a:t>
            </a:r>
            <a:endParaRPr/>
          </a:p>
          <a:p>
            <a:pPr indent="-139700" lvl="0" marL="38354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None/>
            </a:pPr>
            <a:r>
              <a:t/>
            </a:r>
            <a:endParaRPr/>
          </a:p>
          <a:p>
            <a:pPr indent="-342900" lvl="0" marL="38354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Y el Espíritu de Dios quiere obrar.</a:t>
            </a:r>
            <a:endParaRPr/>
          </a:p>
          <a:p>
            <a:pPr indent="-139700" lvl="0" marL="38354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None/>
            </a:pPr>
            <a:r>
              <a:t/>
            </a:r>
            <a:endParaRPr/>
          </a:p>
          <a:p>
            <a:pPr indent="-342900" lvl="0" marL="38354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Quiere darnos, luz, limpieza y pureza.</a:t>
            </a:r>
            <a:r>
              <a:rPr lang="en-US" sz="2800"/>
              <a:t> </a:t>
            </a:r>
            <a:endParaRPr/>
          </a:p>
        </p:txBody>
      </p:sp>
      <p:pic>
        <p:nvPicPr>
          <p:cNvPr descr="image.pdf" id="196" name="Google Shape;19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8250" y="5105400"/>
            <a:ext cx="1739900" cy="130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/>
          <p:nvPr>
            <p:ph idx="1" type="body"/>
          </p:nvPr>
        </p:nvSpPr>
        <p:spPr>
          <a:xfrm>
            <a:off x="685800" y="368300"/>
            <a:ext cx="7772400" cy="55119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42900" lvl="0" marL="3835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Es el Espíritu santo que quiere tener el control completo de nuestras mentes. </a:t>
            </a:r>
            <a:endParaRPr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t/>
            </a:r>
            <a:endParaRPr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El Espíritu poderoso es, para crear un nuevo mundo en cada cerebro, es decir: “una nueva creación”.</a:t>
            </a:r>
            <a:endParaRPr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t/>
            </a:r>
            <a:endParaRPr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Quiere crear su nido en su mente y corazón.</a:t>
            </a:r>
            <a:endParaRPr/>
          </a:p>
          <a:p>
            <a:pPr indent="-1397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None/>
            </a:pPr>
            <a:r>
              <a:t/>
            </a:r>
            <a:endParaRPr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Pongámonos en la onda del Espíritu Santo.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/>
          <p:nvPr>
            <p:ph idx="1" type="body"/>
          </p:nvPr>
        </p:nvSpPr>
        <p:spPr>
          <a:xfrm>
            <a:off x="685800" y="863600"/>
            <a:ext cx="7772400" cy="57658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42900" lvl="0" marL="3835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Gén 1. Esta era la escena donde la madre Paloma de la Paz y amor eterno comenzó a construir su nido.</a:t>
            </a:r>
            <a:endParaRPr/>
          </a:p>
          <a:p>
            <a:pPr indent="-96836" lvl="0" marL="340677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None/>
            </a:pPr>
            <a:r>
              <a:t/>
            </a:r>
            <a:endParaRPr/>
          </a:p>
          <a:p>
            <a:pPr indent="-96836" lvl="0" marL="340677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None/>
            </a:pPr>
            <a:r>
              <a:t/>
            </a:r>
            <a:endParaRPr/>
          </a:p>
          <a:p>
            <a:pPr indent="-96836" lvl="0" marL="340677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None/>
            </a:pPr>
            <a:r>
              <a:t/>
            </a:r>
            <a:endParaRPr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No descansó hasta que había creado un mundo feliz y un hermoso paraíso, con una familia humana y su felicidad y esperanza feliz.</a:t>
            </a:r>
            <a:endParaRPr/>
          </a:p>
        </p:txBody>
      </p:sp>
      <p:pic>
        <p:nvPicPr>
          <p:cNvPr descr="image.pdf" id="207" name="Google Shape;20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35400" y="2692400"/>
            <a:ext cx="1473200" cy="147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 txBox="1"/>
          <p:nvPr>
            <p:ph type="title"/>
          </p:nvPr>
        </p:nvSpPr>
        <p:spPr>
          <a:xfrm>
            <a:off x="685800" y="76200"/>
            <a:ext cx="7772400" cy="22098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40639" marR="4063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Verdana"/>
              <a:buNone/>
            </a:pPr>
            <a:r>
              <a:rPr lang="en-US"/>
              <a:t>Parte 2</a:t>
            </a:r>
            <a:endParaRPr/>
          </a:p>
        </p:txBody>
      </p:sp>
      <p:sp>
        <p:nvSpPr>
          <p:cNvPr id="213" name="Google Shape;213;p33"/>
          <p:cNvSpPr txBox="1"/>
          <p:nvPr>
            <p:ph idx="1" type="body"/>
          </p:nvPr>
        </p:nvSpPr>
        <p:spPr>
          <a:xfrm>
            <a:off x="762000" y="2286000"/>
            <a:ext cx="7772400" cy="45720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42900" lvl="0" marL="383540" marR="4063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C79"/>
              </a:buClr>
              <a:buSzPts val="3600"/>
              <a:buFont typeface="Noto Sans Symbols"/>
              <a:buNone/>
            </a:pPr>
            <a:r>
              <a:rPr lang="en-US" sz="3600"/>
              <a:t>LAS PALOMAS DE DIOS</a:t>
            </a:r>
            <a:endParaRPr/>
          </a:p>
        </p:txBody>
      </p:sp>
      <p:pic>
        <p:nvPicPr>
          <p:cNvPr descr="duif-1.png" id="214" name="Google Shape;21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7100" y="3429000"/>
            <a:ext cx="2362200" cy="1931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 txBox="1"/>
          <p:nvPr>
            <p:ph idx="1" type="body"/>
          </p:nvPr>
        </p:nvSpPr>
        <p:spPr>
          <a:xfrm>
            <a:off x="762000" y="609600"/>
            <a:ext cx="7772400" cy="61087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42900" lvl="0" marL="38354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b="1" lang="en-US" cap="none">
                <a:solidFill>
                  <a:srgbClr val="FF4C00"/>
                </a:solidFill>
              </a:rPr>
              <a:t>LAS PALOMAS DE DIOS.</a:t>
            </a:r>
            <a:endParaRPr/>
          </a:p>
          <a:p>
            <a:pPr indent="-342900" lvl="0" marL="38354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b="1" lang="en-US" cap="none">
                <a:solidFill>
                  <a:srgbClr val="FF4C00"/>
                </a:solidFill>
              </a:rPr>
              <a:t>(POR H. ENGELS)</a:t>
            </a:r>
            <a:endParaRPr b="1" cap="none">
              <a:solidFill>
                <a:srgbClr val="FF4C00"/>
              </a:solidFill>
            </a:endParaRPr>
          </a:p>
          <a:p>
            <a:pPr indent="-342900" lvl="0" marL="38354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t/>
            </a:r>
            <a:endParaRPr b="1">
              <a:solidFill>
                <a:srgbClr val="FF4C00"/>
              </a:solidFill>
            </a:endParaRPr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lang="en-US"/>
              <a:t>	A. La primera paloma anunció el comienzo de la creación - Gen 1:2.</a:t>
            </a:r>
            <a:endParaRPr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lang="en-US"/>
              <a:t>  B. La segunda paloma anunció un nuevo comienzo para la humanidad - Gen 8:8 y 9.</a:t>
            </a:r>
            <a:endParaRPr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r>
              <a:rPr lang="en-US"/>
              <a:t>C. La tercera paloma anunció un nuevo comienzo para la humanidad, en Cristo </a:t>
            </a:r>
            <a:endParaRPr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lang="en-US"/>
              <a:t>  - Mateo. 3:16</a:t>
            </a:r>
            <a:r>
              <a:rPr lang="en-US" sz="2800">
                <a:solidFill>
                  <a:srgbClr val="FF2600"/>
                </a:solidFill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5"/>
          <p:cNvSpPr txBox="1"/>
          <p:nvPr>
            <p:ph idx="1" type="body"/>
          </p:nvPr>
        </p:nvSpPr>
        <p:spPr>
          <a:xfrm>
            <a:off x="508000" y="800100"/>
            <a:ext cx="7620000" cy="33655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42900" lvl="0" marL="38354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Había un profeta que llevaba en el hebreo el nombre: “Paloma”.</a:t>
            </a:r>
            <a:endParaRPr/>
          </a:p>
          <a:p>
            <a:pPr indent="-139700" lvl="0" marL="38354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None/>
            </a:pPr>
            <a:r>
              <a:t/>
            </a:r>
            <a:endParaRPr/>
          </a:p>
          <a:p>
            <a:pPr indent="-342900" lvl="0" marL="38354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En el hebreo es “Yonah” y en el Castellano “Jonás”, y significa Paloma.</a:t>
            </a:r>
            <a:r>
              <a:rPr lang="en-US" sz="2800">
                <a:solidFill>
                  <a:srgbClr val="FF2600"/>
                </a:solidFill>
              </a:rPr>
              <a:t> </a:t>
            </a:r>
            <a:endParaRPr/>
          </a:p>
        </p:txBody>
      </p:sp>
      <p:pic>
        <p:nvPicPr>
          <p:cNvPr descr="image.pdf" id="225" name="Google Shape;22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14725" y="4318000"/>
            <a:ext cx="2112963" cy="211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6"/>
          <p:cNvSpPr txBox="1"/>
          <p:nvPr>
            <p:ph type="title"/>
          </p:nvPr>
        </p:nvSpPr>
        <p:spPr>
          <a:xfrm>
            <a:off x="1828800" y="228600"/>
            <a:ext cx="5638800" cy="12192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40639" marR="4063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600"/>
              </a:buClr>
              <a:buSzPts val="4400"/>
              <a:buFont typeface="Verdana"/>
              <a:buNone/>
            </a:pPr>
            <a:r>
              <a:rPr b="1" lang="en-US">
                <a:solidFill>
                  <a:srgbClr val="FF2600"/>
                </a:solidFill>
              </a:rPr>
              <a:t>Vea Gén 8:9</a:t>
            </a:r>
            <a:endParaRPr/>
          </a:p>
        </p:txBody>
      </p:sp>
      <p:sp>
        <p:nvSpPr>
          <p:cNvPr id="231" name="Google Shape;231;p36"/>
          <p:cNvSpPr txBox="1"/>
          <p:nvPr>
            <p:ph idx="1" type="body"/>
          </p:nvPr>
        </p:nvSpPr>
        <p:spPr>
          <a:xfrm>
            <a:off x="685800" y="1511300"/>
            <a:ext cx="7772400" cy="51054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42900" lvl="0" marL="3835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La paloma no halló lugar para asentar la planta de sus pies.</a:t>
            </a:r>
            <a:endParaRPr/>
          </a:p>
          <a:p>
            <a:pPr indent="-139700" lvl="0" marL="38354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None/>
            </a:pPr>
            <a:r>
              <a:t/>
            </a:r>
            <a:endParaRPr/>
          </a:p>
          <a:p>
            <a:pPr indent="-342900" lvl="0" marL="38354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Hablando de la vida de Jonás, se podría decir que la “ Gran Paloma de Dios “ tenía problemas con “ la pequeña paloma ”, es decir Jonás.</a:t>
            </a:r>
            <a:r>
              <a:rPr lang="en-US">
                <a:solidFill>
                  <a:srgbClr val="FF2600"/>
                </a:solidFill>
              </a:rPr>
              <a:t> </a:t>
            </a:r>
            <a:endParaRPr/>
          </a:p>
        </p:txBody>
      </p:sp>
      <p:pic>
        <p:nvPicPr>
          <p:cNvPr descr="duif-1.png" id="232" name="Google Shape;23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2800" y="762000"/>
            <a:ext cx="1371601" cy="1122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7"/>
          <p:cNvSpPr txBox="1"/>
          <p:nvPr>
            <p:ph idx="1" type="body"/>
          </p:nvPr>
        </p:nvSpPr>
        <p:spPr>
          <a:xfrm>
            <a:off x="762000" y="914400"/>
            <a:ext cx="7772400" cy="50292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42900" lvl="0" marL="3835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En la vida de Jonás, la pequeña paloma encontramos varias fallas.</a:t>
            </a:r>
            <a:endParaRPr/>
          </a:p>
          <a:p>
            <a:pPr indent="-1397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None/>
            </a:pPr>
            <a:r>
              <a:t/>
            </a:r>
            <a:endParaRPr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No había entregado su vida y voluntad al Señor. Esto era su problema básico.</a:t>
            </a:r>
            <a:endParaRPr/>
          </a:p>
          <a:p>
            <a:pPr indent="-1397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None/>
            </a:pPr>
            <a:r>
              <a:t/>
            </a:r>
            <a:endParaRPr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Tampoco había entregado su amor al Señor sino a las riquezas del mundo.</a:t>
            </a:r>
            <a:endParaRPr/>
          </a:p>
        </p:txBody>
      </p:sp>
      <p:pic>
        <p:nvPicPr>
          <p:cNvPr descr="image.pdf" id="238" name="Google Shape;23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6500" y="2606675"/>
            <a:ext cx="1485900" cy="119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8"/>
          <p:cNvSpPr txBox="1"/>
          <p:nvPr>
            <p:ph idx="1" type="body"/>
          </p:nvPr>
        </p:nvSpPr>
        <p:spPr>
          <a:xfrm>
            <a:off x="762000" y="9144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42900" lvl="0" marL="3835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 Estaba ciego espiritualmente.</a:t>
            </a:r>
            <a:endParaRPr/>
          </a:p>
          <a:p>
            <a:pPr indent="-139700" lvl="0" marL="38354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None/>
            </a:pPr>
            <a:r>
              <a:t/>
            </a:r>
            <a:endParaRPr/>
          </a:p>
          <a:p>
            <a:pPr indent="-342900" lvl="0" marL="38354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Dios le había preparado hasta un gran pez, para llevarle al país donde tenía que ministrar. </a:t>
            </a:r>
            <a:endParaRPr/>
          </a:p>
          <a:p>
            <a:pPr indent="-139700" lvl="0" marL="38354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None/>
            </a:pPr>
            <a:r>
              <a:t/>
            </a:r>
            <a:endParaRPr/>
          </a:p>
          <a:p>
            <a:pPr indent="-342900" lvl="0" marL="38354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Ni siquiera se impresionó con esto.</a:t>
            </a:r>
            <a:endParaRPr/>
          </a:p>
        </p:txBody>
      </p:sp>
      <p:pic>
        <p:nvPicPr>
          <p:cNvPr descr="image.pdf" id="244" name="Google Shape;244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21050" y="4955000"/>
            <a:ext cx="2501900" cy="169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9"/>
          <p:cNvSpPr txBox="1"/>
          <p:nvPr>
            <p:ph idx="1" type="body"/>
          </p:nvPr>
        </p:nvSpPr>
        <p:spPr>
          <a:xfrm>
            <a:off x="457200" y="6858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42900" lvl="0" marL="3835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Dios le usó como uno de los predicadores más exitosos que el mundo ha conocido.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Todos los habitantes, y hasta el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rey se convirtieron </a:t>
            </a:r>
            <a:endParaRPr/>
          </a:p>
          <a:p>
            <a:pPr indent="-1397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None/>
            </a:pPr>
            <a:r>
              <a:t/>
            </a:r>
            <a:endParaRPr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Ni siquiera estaba agradecido a Dios por esto.</a:t>
            </a:r>
            <a:r>
              <a:rPr b="0" i="0" lang="en-US" sz="3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</p:txBody>
      </p:sp>
      <p:pic>
        <p:nvPicPr>
          <p:cNvPr descr="image.pdf" id="250" name="Google Shape;25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46487" y="4581125"/>
            <a:ext cx="1393826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/>
          <p:nvPr>
            <p:ph idx="1" type="body"/>
          </p:nvPr>
        </p:nvSpPr>
        <p:spPr>
          <a:xfrm>
            <a:off x="685800" y="838200"/>
            <a:ext cx="7772400" cy="48260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00037" lvl="0" marL="34067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Verdana"/>
              <a:buChar char=""/>
            </a:pPr>
            <a:r>
              <a:rPr lang="en-US" sz="2800"/>
              <a:t>Si pasamos siete capítulos, encontramos otra escena de desolación y ruina.</a:t>
            </a:r>
            <a:endParaRPr/>
          </a:p>
          <a:p>
            <a:pPr indent="-79375" lvl="0" marL="297815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Verdana"/>
              <a:buNone/>
            </a:pPr>
            <a:r>
              <a:t/>
            </a:r>
            <a:endParaRPr sz="2800"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t/>
            </a:r>
            <a:endParaRPr sz="2800"/>
          </a:p>
          <a:p>
            <a:pPr indent="-79375" lvl="0" marL="297815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Verdana"/>
              <a:buNone/>
            </a:pPr>
            <a:r>
              <a:t/>
            </a:r>
            <a:endParaRPr sz="2800"/>
          </a:p>
          <a:p>
            <a:pPr indent="-122236" lvl="0" marL="340677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Verdana"/>
              <a:buNone/>
            </a:pPr>
            <a:r>
              <a:t/>
            </a:r>
            <a:endParaRPr sz="2800"/>
          </a:p>
          <a:p>
            <a:pPr indent="-300037" lvl="0" marL="340677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Verdana"/>
              <a:buChar char=""/>
            </a:pPr>
            <a:r>
              <a:t/>
            </a:r>
            <a:endParaRPr sz="2800"/>
          </a:p>
          <a:p>
            <a:pPr indent="-300037" lvl="0" marL="340677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Verdana"/>
              <a:buChar char=""/>
            </a:pPr>
            <a:r>
              <a:rPr lang="en-US" sz="2800"/>
              <a:t>Las aguas del diluvio arrasaron con el mundo entero.</a:t>
            </a:r>
            <a:r>
              <a:rPr lang="en-US" sz="2400"/>
              <a:t> </a:t>
            </a:r>
            <a:r>
              <a:rPr lang="en-US" sz="2800"/>
              <a:t>La obra de 20 siglos había quedado sumergido en aquel diluvio horrible.</a:t>
            </a:r>
            <a:r>
              <a:rPr lang="en-US" sz="2400"/>
              <a:t> </a:t>
            </a:r>
            <a:endParaRPr/>
          </a:p>
        </p:txBody>
      </p:sp>
      <p:pic>
        <p:nvPicPr>
          <p:cNvPr descr="image.pdf" id="46" name="Google Shape;4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9475" y="2060575"/>
            <a:ext cx="2438401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0"/>
          <p:cNvSpPr txBox="1"/>
          <p:nvPr>
            <p:ph type="title"/>
          </p:nvPr>
        </p:nvSpPr>
        <p:spPr>
          <a:xfrm>
            <a:off x="685800" y="381000"/>
            <a:ext cx="7772400" cy="12447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4063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C00"/>
              </a:buClr>
              <a:buSzPts val="4000"/>
              <a:buFont typeface="Times New Roman"/>
              <a:buNone/>
            </a:pPr>
            <a:r>
              <a:rPr lang="en-US" sz="4000">
                <a:solidFill>
                  <a:srgbClr val="FF2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PROVISIONES ESPECIALES PARA JON</a:t>
            </a:r>
            <a:r>
              <a:rPr lang="en-US" sz="3200">
                <a:solidFill>
                  <a:srgbClr val="FF2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</a:t>
            </a:r>
            <a:r>
              <a:rPr lang="en-US" sz="3600">
                <a:solidFill>
                  <a:srgbClr val="FF2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US" sz="4000">
                <a:solidFill>
                  <a:srgbClr val="FF2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256" name="Google Shape;256;p40"/>
          <p:cNvSpPr txBox="1"/>
          <p:nvPr>
            <p:ph idx="1" type="body"/>
          </p:nvPr>
        </p:nvSpPr>
        <p:spPr>
          <a:xfrm>
            <a:off x="685800" y="1765300"/>
            <a:ext cx="7772400" cy="50038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85761" lvl="0" marL="42640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imes New Roman"/>
              <a:buChar char=""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Jon 1:17 Pero Jehov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á</a:t>
            </a: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 dispuso un gran pez que se tragase a Jon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á</a:t>
            </a: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s. Y 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é</a:t>
            </a: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ste estuvo en el vientre del pez tres días y tres noches.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5761" lvl="0" marL="426401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Font typeface="Times New Roman"/>
              <a:buChar char=""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Jon 4:6 Entonces Jehov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á</a:t>
            </a: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 dispuso que creciera una planta de ricino, para que hiciese sombra sobre la cabeza de Jon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á</a:t>
            </a: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s para protegerle de la insolación. Y Jon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á</a:t>
            </a: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s se alegr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ó</a:t>
            </a: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 muchísimo por el ricino.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1"/>
          <p:cNvSpPr txBox="1"/>
          <p:nvPr>
            <p:ph idx="1" type="body"/>
          </p:nvPr>
        </p:nvSpPr>
        <p:spPr>
          <a:xfrm>
            <a:off x="685800" y="533400"/>
            <a:ext cx="7772400" cy="57912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85761" lvl="0" marL="42640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imes New Roman"/>
              <a:buChar char=""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Jon 4:7 Pero Dios dispuso tambi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é</a:t>
            </a: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n, al amanecer del d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í</a:t>
            </a: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a siguiente, un gusano que atac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ó</a:t>
            </a: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 la planta de ricino, y 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é</a:t>
            </a: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sta se sec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ó</a:t>
            </a: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5761" lvl="0" marL="426401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Font typeface="Times New Roman"/>
              <a:buChar char=""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Jon 4:8 Y aconteci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ó</a:t>
            </a: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 que al salir el sol, Dios dispuso un sofocante viento oriental, y el sol hiri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ó</a:t>
            </a: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 la cabeza de Jon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á</a:t>
            </a: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s, de modo que se desmayaba y anhelaba morirse. Y dijo: --¡Mejor ser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í</a:t>
            </a: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a mi muerte que mi vida!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2"/>
          <p:cNvSpPr txBox="1"/>
          <p:nvPr>
            <p:ph idx="1" type="body"/>
          </p:nvPr>
        </p:nvSpPr>
        <p:spPr>
          <a:xfrm>
            <a:off x="685800" y="685800"/>
            <a:ext cx="7772400" cy="54864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42900" lvl="0" marL="3835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Hasta aquí los tratos de la Gran Paloma de Dios, con una pequeña paloma mensajero.</a:t>
            </a:r>
            <a:endParaRPr/>
          </a:p>
          <a:p>
            <a:pPr indent="-1397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None/>
            </a:pPr>
            <a:r>
              <a:t/>
            </a:r>
            <a:endParaRPr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La Gran paloma tenía muchos problemas con aquella pequeña Paloma.</a:t>
            </a:r>
            <a:endParaRPr/>
          </a:p>
          <a:p>
            <a:pPr indent="-1397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None/>
            </a:pPr>
            <a:r>
              <a:t/>
            </a:r>
            <a:endParaRPr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La pequeña paloma no querría doblar su voluntad y buenos gustos delante de la Gran Paloma Madre.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3"/>
          <p:cNvSpPr txBox="1"/>
          <p:nvPr>
            <p:ph idx="1" type="body"/>
          </p:nvPr>
        </p:nvSpPr>
        <p:spPr>
          <a:xfrm>
            <a:off x="4838700" y="1701800"/>
            <a:ext cx="3810000" cy="34544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00037" lvl="0" marL="34067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Verdana"/>
              <a:buChar char=""/>
            </a:pPr>
            <a:r>
              <a:rPr lang="en-US" sz="2800"/>
              <a:t> </a:t>
            </a:r>
            <a:r>
              <a:rPr lang="en-US"/>
              <a:t>Y ¿ Cómo estamos nosotros en cuanto a este asunto ?</a:t>
            </a:r>
            <a:endParaRPr/>
          </a:p>
        </p:txBody>
      </p:sp>
      <p:pic>
        <p:nvPicPr>
          <p:cNvPr descr="images.jpg" id="272" name="Google Shape;27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0512" y="2095500"/>
            <a:ext cx="2176463" cy="266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4"/>
          <p:cNvSpPr txBox="1"/>
          <p:nvPr>
            <p:ph idx="1" type="body"/>
          </p:nvPr>
        </p:nvSpPr>
        <p:spPr>
          <a:xfrm>
            <a:off x="685800" y="762000"/>
            <a:ext cx="7772400" cy="60960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42900" lvl="0" marL="3835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Encontramos una enseñanza en cuanto a la Gran Paloma de Dios, y una pequeña paloma en el Nuevo Testamento.</a:t>
            </a:r>
            <a:endParaRPr/>
          </a:p>
          <a:p>
            <a:pPr indent="-1397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None/>
            </a:pPr>
            <a:r>
              <a:t/>
            </a:r>
            <a:endParaRPr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En cierta ocasión el Señor Jesús se dirigió a pedro diciendo: “ Simón, hijo de Jonás”. Juan 21:15-17. </a:t>
            </a:r>
            <a:endParaRPr/>
          </a:p>
          <a:p>
            <a:pPr indent="-1397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None/>
            </a:pPr>
            <a:r>
              <a:t/>
            </a:r>
            <a:endParaRPr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Dichas palabras le tocaban profundamente.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5"/>
          <p:cNvSpPr txBox="1"/>
          <p:nvPr>
            <p:ph idx="1" type="body"/>
          </p:nvPr>
        </p:nvSpPr>
        <p:spPr>
          <a:xfrm>
            <a:off x="685800" y="828675"/>
            <a:ext cx="7772400" cy="58770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42900" lvl="0" marL="3835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En aquel momento Pedro había decido dejar el camino del Señor, para dedicarse nuevamente a la pesca. </a:t>
            </a:r>
            <a:endParaRPr/>
          </a:p>
          <a:p>
            <a:pPr indent="-139700" lvl="0" marL="38354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None/>
            </a:pPr>
            <a:r>
              <a:t/>
            </a:r>
            <a:endParaRPr/>
          </a:p>
          <a:p>
            <a:pPr indent="-342900" lvl="0" marL="38354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Igual como Jonás el profeta, </a:t>
            </a:r>
            <a:endParaRPr/>
          </a:p>
          <a:p>
            <a:pPr indent="-342900" lvl="0" marL="38354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Pedro también había decidido </a:t>
            </a:r>
            <a:endParaRPr/>
          </a:p>
          <a:p>
            <a:pPr indent="-342900" lvl="0" marL="38354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de ir en busca de los bienes materiales.</a:t>
            </a:r>
            <a:r>
              <a:rPr lang="en-US" sz="2800"/>
              <a:t> 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6"/>
          <p:cNvSpPr txBox="1"/>
          <p:nvPr>
            <p:ph idx="1" type="body"/>
          </p:nvPr>
        </p:nvSpPr>
        <p:spPr>
          <a:xfrm>
            <a:off x="685800" y="685800"/>
            <a:ext cx="7772400" cy="59182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42900" lvl="0" marL="3835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Las sencillas palabras de Jesús tenían un mensaje claro y profundo.</a:t>
            </a:r>
            <a:endParaRPr/>
          </a:p>
          <a:p>
            <a:pPr indent="-1397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None/>
            </a:pPr>
            <a:r>
              <a:t/>
            </a:r>
            <a:endParaRPr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La Gran Paloma de Dios tenía problemas con la pequeña paloma, Pedro. </a:t>
            </a:r>
            <a:endParaRPr/>
          </a:p>
          <a:p>
            <a:pPr indent="-1397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None/>
            </a:pPr>
            <a:r>
              <a:t/>
            </a:r>
            <a:endParaRPr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Le costó mucho a Pedro, entregarse por completo al Señor, y entregarle a El su futuro, y su propio Yo.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7"/>
          <p:cNvSpPr txBox="1"/>
          <p:nvPr>
            <p:ph idx="1" type="body"/>
          </p:nvPr>
        </p:nvSpPr>
        <p:spPr>
          <a:xfrm>
            <a:off x="685800" y="836612"/>
            <a:ext cx="7772400" cy="6021388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42900" lvl="0" marL="3835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Es un principio fundamental en cuanto a misiones, entregarse por completo al Señor. </a:t>
            </a:r>
            <a:endParaRPr/>
          </a:p>
          <a:p>
            <a:pPr indent="-139700" lvl="0" marL="38354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None/>
            </a:pPr>
            <a:r>
              <a:t/>
            </a:r>
            <a:endParaRPr/>
          </a:p>
          <a:p>
            <a:pPr indent="-342900" lvl="0" marL="38354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También olvidarse de la búsqueda de bienes materiales, y sujetar el “YO”, por completo al Señor.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8"/>
          <p:cNvSpPr txBox="1"/>
          <p:nvPr>
            <p:ph idx="1" type="body"/>
          </p:nvPr>
        </p:nvSpPr>
        <p:spPr>
          <a:xfrm>
            <a:off x="685800" y="1981200"/>
            <a:ext cx="7772400" cy="48768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139700" lvl="0" marL="38354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Verdana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39700" lvl="0" marL="38354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8354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b="0" i="0" lang="en-US" sz="3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Dios sigue bendiciendo.</a:t>
            </a:r>
            <a:endParaRPr/>
          </a:p>
          <a:p>
            <a:pPr indent="-139700" lvl="0" marL="38354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8354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b="0" i="0" lang="en-US" sz="3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H. Engels</a:t>
            </a:r>
            <a:endParaRPr/>
          </a:p>
        </p:txBody>
      </p:sp>
      <p:sp>
        <p:nvSpPr>
          <p:cNvPr id="298" name="Google Shape;298;p48"/>
          <p:cNvSpPr txBox="1"/>
          <p:nvPr>
            <p:ph idx="12" type="sldNum"/>
          </p:nvPr>
        </p:nvSpPr>
        <p:spPr>
          <a:xfrm>
            <a:off x="7335515" y="6248400"/>
            <a:ext cx="340370" cy="3175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</a:pPr>
            <a:fld id="{00000000-1234-1234-1234-123412341234}" type="slidenum">
              <a:rPr lang="en-US" sz="1400"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"/>
          <p:cNvSpPr txBox="1"/>
          <p:nvPr>
            <p:ph idx="1" type="body"/>
          </p:nvPr>
        </p:nvSpPr>
        <p:spPr>
          <a:xfrm>
            <a:off x="762000" y="1143000"/>
            <a:ext cx="7772400" cy="52832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42900" lvl="0" marL="3835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Muchos millones de habitantes perecieron en aquella ocasión y se quedaron bajo las aguas.</a:t>
            </a:r>
            <a:endParaRPr/>
          </a:p>
          <a:p>
            <a:pPr indent="-1397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None/>
            </a:pPr>
            <a:r>
              <a:t/>
            </a:r>
            <a:endParaRPr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Había solo un barco por encima de dicha tempestad con solamente ocho personas a bordo.</a:t>
            </a:r>
            <a:endParaRPr/>
          </a:p>
          <a:p>
            <a:pPr indent="-1397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None/>
            </a:pPr>
            <a:r>
              <a:t/>
            </a:r>
            <a:endParaRPr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Eran los únicos sobrevivientes de toda la población de la tierra.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 txBox="1"/>
          <p:nvPr>
            <p:ph type="title"/>
          </p:nvPr>
        </p:nvSpPr>
        <p:spPr>
          <a:xfrm>
            <a:off x="685800" y="373062"/>
            <a:ext cx="7772400" cy="1616076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40639" marR="4063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Verdana"/>
              <a:buNone/>
            </a:pPr>
            <a:r>
              <a:rPr lang="en-US"/>
              <a:t>Lea: Gén 8:6-12</a:t>
            </a:r>
            <a:endParaRPr/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762000" y="1989137"/>
            <a:ext cx="7772400" cy="4868863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85761" lvl="0" marL="42640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Verdana"/>
              <a:buChar char=""/>
            </a:pPr>
            <a:r>
              <a:rPr lang="en-US" sz="3600"/>
              <a:t>Hay tres dimensiones en cuanto a la obra del Espíritu Santo.</a:t>
            </a:r>
            <a:r>
              <a:rPr lang="en-US"/>
              <a:t> </a:t>
            </a:r>
            <a:endParaRPr/>
          </a:p>
        </p:txBody>
      </p:sp>
      <p:pic>
        <p:nvPicPr>
          <p:cNvPr descr="image.pdf" id="58" name="Google Shape;5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3212" y="4005262"/>
            <a:ext cx="3448051" cy="2365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/>
          <p:nvPr>
            <p:ph idx="1" type="body"/>
          </p:nvPr>
        </p:nvSpPr>
        <p:spPr>
          <a:xfrm>
            <a:off x="762000" y="533400"/>
            <a:ext cx="7772400" cy="59436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42900" lvl="0" marL="3835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lang="en-US"/>
              <a:t>1.Tenemos a la Paloma que sale del arca, y no halla lugar para asentar la planta de su pie.</a:t>
            </a:r>
            <a:r>
              <a:rPr lang="en-US" sz="2800"/>
              <a:t> </a:t>
            </a:r>
            <a:endParaRPr/>
          </a:p>
          <a:p>
            <a:pPr indent="-122236" lvl="0" marL="340677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Verdana"/>
              <a:buNone/>
            </a:pPr>
            <a:r>
              <a:t/>
            </a:r>
            <a:endParaRPr sz="2800"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Esto representa al período del Antiguo Testamento.</a:t>
            </a:r>
            <a:endParaRPr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t/>
            </a:r>
            <a:endParaRPr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El Espíritu Santo visitó este mundo pecaminoso, pero no halló lugar para poder descansar, y siempre tenía que alejarse para estar en el seno de Dios.</a:t>
            </a:r>
            <a:endParaRPr/>
          </a:p>
        </p:txBody>
      </p:sp>
      <p:pic>
        <p:nvPicPr>
          <p:cNvPr descr="image.pdf" id="64" name="Google Shape;6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67600" y="1524000"/>
            <a:ext cx="1447800" cy="111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 txBox="1"/>
          <p:nvPr>
            <p:ph idx="1" type="body"/>
          </p:nvPr>
        </p:nvSpPr>
        <p:spPr>
          <a:xfrm>
            <a:off x="762000" y="609600"/>
            <a:ext cx="7772400" cy="52959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42900" lvl="0" marL="3835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 sz="2800"/>
              <a:t>2.Después vemos la Paloma saliendo y regresando con una ramita de olivo en su pico.</a:t>
            </a:r>
            <a:endParaRPr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t/>
            </a:r>
            <a:endParaRPr sz="2800"/>
          </a:p>
          <a:p>
            <a:pPr indent="-79375" lvl="0" marL="297815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Verdana"/>
              <a:buNone/>
            </a:pPr>
            <a:r>
              <a:t/>
            </a:r>
            <a:endParaRPr sz="2800"/>
          </a:p>
          <a:p>
            <a:pPr indent="-300037" lvl="0" marL="340677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Verdana"/>
              <a:buChar char=""/>
            </a:pPr>
            <a:r>
              <a:rPr lang="en-US" sz="2800"/>
              <a:t>Era un símbolo de paz y de reconciliación.</a:t>
            </a:r>
            <a:endParaRPr/>
          </a:p>
          <a:p>
            <a:pPr indent="-79375" lvl="0" marL="297815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Verdana"/>
              <a:buNone/>
            </a:pPr>
            <a:r>
              <a:t/>
            </a:r>
            <a:endParaRPr sz="2800"/>
          </a:p>
          <a:p>
            <a:pPr indent="-79375" lvl="0" marL="297815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Verdana"/>
              <a:buNone/>
            </a:pPr>
            <a:r>
              <a:t/>
            </a:r>
            <a:endParaRPr sz="2800"/>
          </a:p>
          <a:p>
            <a:pPr indent="-300037" lvl="0" marL="340677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Verdana"/>
              <a:buChar char=""/>
            </a:pPr>
            <a:r>
              <a:rPr lang="en-US" sz="2800"/>
              <a:t>Era una señal que el juicio había pasado y que la paz había llegado.</a:t>
            </a:r>
            <a:endParaRPr/>
          </a:p>
        </p:txBody>
      </p:sp>
      <p:pic>
        <p:nvPicPr>
          <p:cNvPr descr="image.pdf" id="70" name="Google Shape;7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4025" y="2133600"/>
            <a:ext cx="1397000" cy="147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 txBox="1"/>
          <p:nvPr>
            <p:ph idx="1" type="body"/>
          </p:nvPr>
        </p:nvSpPr>
        <p:spPr>
          <a:xfrm>
            <a:off x="762000" y="838200"/>
            <a:ext cx="7772400" cy="58293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42900" lvl="0" marL="3835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Esto nos puede señalar al ministerio y la resurrección de Jesucristo, para proclamar reconciliación a un mundo en pecado.</a:t>
            </a:r>
            <a:endParaRPr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t/>
            </a:r>
            <a:endParaRPr/>
          </a:p>
          <a:p>
            <a:pPr indent="-96836" lvl="0" marL="340677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None/>
            </a:pPr>
            <a:r>
              <a:t/>
            </a:r>
            <a:endParaRPr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 sz="2800"/>
              <a:t> </a:t>
            </a:r>
            <a:endParaRPr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Sin embargo, El no tiene la oportunidad de vivir en un mundo que estaba bajo la maldición del pecado.</a:t>
            </a:r>
            <a:endParaRPr/>
          </a:p>
        </p:txBody>
      </p:sp>
      <p:pic>
        <p:nvPicPr>
          <p:cNvPr descr="image.pdf" id="76" name="Google Shape;7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35825" y="3033325"/>
            <a:ext cx="1651000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